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96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7D7F7-4739-47B9-8028-4845B499ECCA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32AAF-E445-4936-962B-E784C0D33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EE6BF-E2DA-4351-95CF-07950941D0D9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5C17F-0483-4410-9C2B-24640CFD7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772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6FBE4-7A49-42D5-A3A9-982783D7CDEC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0A7D8-62FF-4E9C-86E7-17872D925C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FEDB2-B3AA-4601-8D86-890C53C80ED0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A9EC3-17E2-4FFF-99EE-A7EFD2C2F1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21884-FB3A-491B-BBEA-6A39938A7A2B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46685-C942-426D-9CDD-37E78F35D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25D94-DC79-43BA-A201-1706CFF1F1C1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8CB9B-FA29-4A86-A64D-6B89D1118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4CFF8-C875-4745-BB51-8A2FEA3C7EEC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1D77A-A765-4410-B933-0FC57677A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240DC-3F4C-4D90-A872-CD6D6EF0DF18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DF487-AFFE-4495-AB8B-26F7BD4BF3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C73DF-7E0A-49DD-91F6-507B1A742C5D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39FF6-C90C-4428-AB7B-00753BF6F7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62368-FCB5-4B3F-B857-5C9780721BE2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5B97C-88A0-48CA-9DE9-BABDA642CD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557DF-922A-4DD3-ACF0-05045E9E5BA1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66CF1-1D4E-48ED-9469-635B03FAE6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5D9E9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2"/>
          <p:cNvGrpSpPr>
            <a:grpSpLocks/>
          </p:cNvGrpSpPr>
          <p:nvPr/>
        </p:nvGrpSpPr>
        <p:grpSpPr bwMode="auto">
          <a:xfrm>
            <a:off x="6288088" y="5345113"/>
            <a:ext cx="5903912" cy="1512887"/>
            <a:chOff x="2971" y="3367"/>
            <a:chExt cx="2789" cy="953"/>
          </a:xfrm>
        </p:grpSpPr>
        <p:sp>
          <p:nvSpPr>
            <p:cNvPr id="2867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7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7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0" name="Freeform 8"/>
            <p:cNvSpPr>
              <a:spLocks/>
            </p:cNvSpPr>
            <p:nvPr/>
          </p:nvSpPr>
          <p:spPr bwMode="ltGray">
            <a:xfrm>
              <a:off x="4700" y="3697"/>
              <a:ext cx="274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  <p:sp>
          <p:nvSpPr>
            <p:cNvPr id="2868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Verdana" pitchFamily="34" charset="0"/>
              </a:endParaRPr>
            </a:p>
          </p:txBody>
        </p:sp>
      </p:grpSp>
      <p:sp>
        <p:nvSpPr>
          <p:cNvPr id="2869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691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3F8A8086-B5E9-4A47-8CEF-683EC108960A}" type="datetimeFigureOut">
              <a:rPr lang="ru-RU"/>
              <a:pPr>
                <a:defRPr/>
              </a:pPr>
              <a:t>28.12.2015</a:t>
            </a:fld>
            <a:endParaRPr lang="ru-RU"/>
          </a:p>
        </p:txBody>
      </p:sp>
      <p:sp>
        <p:nvSpPr>
          <p:cNvPr id="28692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93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014B1D7-972E-47D7-BC77-8F200C959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69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on.tatarstan.ru/file/%D0%9C%D0%B5%D1%82%D0%BE%D0%B4%D0%B8%D0%BA%D0%B0%20%D0%BE%D1%86%D0%B5%D0%BD%D0%BA%D0%B8(1).doc" TargetMode="External"/><Relationship Id="rId2" Type="http://schemas.openxmlformats.org/officeDocument/2006/relationships/hyperlink" Target="http://mon.tatarstan.ru/file/%D0%9F%D1%80%D0%B5%D0%B4%D1%81%D1%82%D0%B0%D0%B2%D0%BB%D0%B5%D0%BD%D0%B8%D0%B5%20%D0%A1%D0%97%D0%94.docx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mon.tatarstan.ru/file/%D0%9F%D1%80%D0%B5%D0%B4%D1%81%D1%82%D0%B0%D0%B2%D0%BB%D0%B5%D0%BD%D0%B8%D0%B5%20%D0%A1%D0%97%D0%94(1).docx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on.tatarstan.ru/file/%D0%A2%D1%80%D0%B5%D0%B1%D0%BE%D0%B2%D0%B0%D0%BD%D0%B8%D1%8F%20%D0%BA%20%D0%BA%D0%B2%D0%B0%D0%BB%D0%B8%D1%84%D0%B8%D0%BA%D0%B0%D1%86%D0%B8%D0%BE%D0%BD%D0%BD%D1%8B%D0%BC%20%D0%BA%D0%B0%D1%82%D0%B5%D0%B3%D0%BE%D1%80%D0%B8%D1%8F%D0%BC%20(1%20%D0%B8%20%D0%B2%D1%8B%D1%81%D1%81%D1%88%D0%B5%D0%B9)(3).docx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mon.tatarstan.ru/file/%D0%93%D0%B4%D0%B5%20%D0%BC%D0%BE%D0%B6%D0%BD%D0%BE%20%D0%BF%D1%80%D0%BE%D0%B9%D1%82%D0%B8%20%D0%BF%D1%80%D0%BE%D1%84%D0%B5%D1%81%D1%81%D0%B8%D0%BE%D0%BD%D0%B0%D0%BB%D1%8C%D0%BD%D0%BE%D0%B5%20%D1%82%D0%B5%D1%81%D1%82%D0%B8%D1%80%D0%BE%D0%B2%D0%B0%D0%BD%D0%B8%D0%B5(5)(1).docx" TargetMode="External"/><Relationship Id="rId2" Type="http://schemas.openxmlformats.org/officeDocument/2006/relationships/hyperlink" Target="http://mon.tatarstan.ru/file/%D1%84%D0%BE%D1%80%D0%BC%D0%B0%20%D0%B7%D0%B0%D1%8F%D0%B2%D0%BB%D0%B5%D0%BD%D0%B8%D1%8F%20%D0%BF%D0%B5%D0%B4%D0%B0%D0%B3%D0%BE%D0%B3%D0%B0.docx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mon.tatarstan.ru/file/iist.ra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on.tatarstan.ru/file/%D1%84%D0%BE%D1%80%D0%BC%D0%B0%20%D0%BA%D0%B0%D1%80%D1%82%D1%8B%20%D1%80%D0%B5%D0%B7%D1%83%D0%BB%D1%8C%D1%82%D0%B0%D1%82%D0%B8%D0%B2%D0%BD%D0%BE%D1%81%D1%82%D0%B8.docx" TargetMode="External"/><Relationship Id="rId2" Type="http://schemas.openxmlformats.org/officeDocument/2006/relationships/hyperlink" Target="http://mon.tatarstan.ru/file/%D1%84%D0%BE%D1%80%D0%BC%D0%B0%20%D0%B7%D0%B0%D1%8F%D0%B2%D0%BB%D0%B5%D0%BD%D0%B8%D1%8F%20%D0%BF%D0%B5%D0%B4%D0%B0%D0%B3%D0%BE%D0%B3%D0%B0(1).docx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1"/>
          <p:cNvSpPr>
            <a:spLocks noChangeArrowheads="1"/>
          </p:cNvSpPr>
          <p:nvPr/>
        </p:nvSpPr>
        <p:spPr bwMode="auto">
          <a:xfrm>
            <a:off x="1087438" y="334963"/>
            <a:ext cx="10288587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пройти аттестацию</a:t>
            </a: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sz="6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педагогическим работникам</a:t>
            </a:r>
            <a:endParaRPr lang="ru-RU" sz="600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3314" name="AutoShape 3" descr="5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>
              <a:latin typeface="Verdana" pitchFamily="34" charset="0"/>
            </a:endParaRPr>
          </a:p>
        </p:txBody>
      </p:sp>
      <p:sp>
        <p:nvSpPr>
          <p:cNvPr id="13315" name="AutoShape 5" descr="5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>
              <a:latin typeface="Verdana" pitchFamily="34" charset="0"/>
            </a:endParaRPr>
          </a:p>
        </p:txBody>
      </p:sp>
      <p:pic>
        <p:nvPicPr>
          <p:cNvPr id="13316" name="Picture 7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83551">
            <a:off x="7100888" y="3167063"/>
            <a:ext cx="41719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1"/>
          <p:cNvSpPr>
            <a:spLocks noChangeArrowheads="1"/>
          </p:cNvSpPr>
          <p:nvPr/>
        </p:nvSpPr>
        <p:spPr bwMode="auto">
          <a:xfrm>
            <a:off x="207963" y="0"/>
            <a:ext cx="11709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вид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- обязательная аттестация с целью подтверждения</a:t>
            </a:r>
          </a:p>
          <a:p>
            <a:pPr algn="ctr" eaLnBrk="1" hangingPunct="1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соответствия занимаемой должности.</a:t>
            </a:r>
            <a:endParaRPr lang="ru-RU" sz="2800">
              <a:solidFill>
                <a:srgbClr val="FF0000"/>
              </a:solidFill>
              <a:latin typeface="Calibri" pitchFamily="34" charset="0"/>
            </a:endParaRPr>
          </a:p>
        </p:txBody>
      </p:sp>
      <p:graphicFrame>
        <p:nvGraphicFramePr>
          <p:cNvPr id="14363" name="Group 27"/>
          <p:cNvGraphicFramePr>
            <a:graphicFrameLocks noGrp="1"/>
          </p:cNvGraphicFramePr>
          <p:nvPr/>
        </p:nvGraphicFramePr>
        <p:xfrm>
          <a:off x="317500" y="1006475"/>
          <a:ext cx="11698288" cy="5578475"/>
        </p:xfrm>
        <a:graphic>
          <a:graphicData uri="http://schemas.openxmlformats.org/drawingml/2006/table">
            <a:tbl>
              <a:tblPr/>
              <a:tblGrid>
                <a:gridCol w="638175"/>
                <a:gridCol w="6677025"/>
                <a:gridCol w="4383088"/>
              </a:tblGrid>
              <a:tr h="21796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Предварительный этап: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Подготовка работодателем </a:t>
                      </a:r>
                      <a:r>
                        <a:rPr kumimoji="0" lang="ru-RU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представлений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 аттестуемых работников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Проводится  постоянно, при наличии аттестуемых, подлежащих аттестации, кто проработал в данной организации более 2 лет.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II.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Проведение </a:t>
                      </a:r>
                      <a:r>
                        <a:rPr kumimoji="0" lang="ru-RU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оценки профессиональной деятельности  аттестуемых работников (оценка знаний: профессиональное тестирование, решение педагогических ситуаций, подготовка  конспекта урока, занятия)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  течение двух месяцев со дня издания приказа  о проведении аттестации работника.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Принятие аттестационной комиссией организации решения о соответствии/несоответствии аттестуемого работника занимаемой должности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201613" y="142875"/>
            <a:ext cx="11828462" cy="632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Перечень необходимых документов для проведения  </a:t>
            </a:r>
            <a:endParaRPr lang="ru-RU" sz="32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аттестации педагогических работников РТ: </a:t>
            </a:r>
            <a:endParaRPr lang="ru-RU" sz="320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-  с целью </a:t>
            </a:r>
            <a:r>
              <a:rPr lang="ru-RU" sz="3200" b="1" u="sng">
                <a:latin typeface="Times New Roman" pitchFamily="18" charset="0"/>
                <a:cs typeface="Times New Roman" pitchFamily="18" charset="0"/>
              </a:rPr>
              <a:t>подтверждения </a:t>
            </a:r>
            <a:r>
              <a:rPr lang="ru-RU" sz="32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соответствия занимаемой должности:</a:t>
            </a: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1.    </a:t>
            </a:r>
            <a:r>
              <a:rPr lang="ru-RU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Представление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 работодателя на аттестуемого работника.</a:t>
            </a:r>
            <a:endParaRPr lang="ru-RU" sz="320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2.      Документ по результатам оценки профессиональной деятельности (оценки знаний) (прохождения аттестуемым работником тестирования, решения педагогических ситуации, подготовка конспекта занятий, урока).      </a:t>
            </a:r>
            <a:endParaRPr lang="ru-RU" sz="320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Подтверждающим документом по итогам аттестации  является </a:t>
            </a:r>
            <a:r>
              <a:rPr lang="ru-RU" sz="3200" u="sng">
                <a:latin typeface="Times New Roman" pitchFamily="18" charset="0"/>
                <a:cs typeface="Times New Roman" pitchFamily="18" charset="0"/>
              </a:rPr>
              <a:t>протокол</a:t>
            </a:r>
            <a:endParaRPr lang="ru-RU" sz="320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214313" y="112713"/>
            <a:ext cx="11649075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вид 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- аттестация с целью установления соответствия уровня квалификации педагогического работника </a:t>
            </a:r>
            <a:r>
              <a:rPr lang="ru-RU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требованиям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 квалификационной категории </a:t>
            </a:r>
          </a:p>
          <a:p>
            <a:pPr algn="ctr" eaLnBrk="1" hangingPunct="1"/>
            <a:r>
              <a:rPr lang="ru-RU" sz="40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первой или высшей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177800" y="0"/>
            <a:ext cx="117808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2800" b="1" u="sng">
                <a:latin typeface="Times New Roman" pitchFamily="18" charset="0"/>
                <a:cs typeface="Times New Roman" pitchFamily="18" charset="0"/>
              </a:rPr>
              <a:t>Сроки и этапы аттестации на </a:t>
            </a:r>
            <a:r>
              <a:rPr lang="ru-RU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первую или высшую </a:t>
            </a:r>
            <a:r>
              <a:rPr lang="ru-RU" sz="2800" b="1" u="sng">
                <a:latin typeface="Times New Roman" pitchFamily="18" charset="0"/>
                <a:cs typeface="Times New Roman" pitchFamily="18" charset="0"/>
              </a:rPr>
              <a:t>квалификационную категорию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>
              <a:latin typeface="Calibri" pitchFamily="34" charset="0"/>
            </a:endParaRPr>
          </a:p>
        </p:txBody>
      </p:sp>
      <p:graphicFrame>
        <p:nvGraphicFramePr>
          <p:cNvPr id="17428" name="Group 20"/>
          <p:cNvGraphicFramePr>
            <a:graphicFrameLocks noGrp="1"/>
          </p:cNvGraphicFramePr>
          <p:nvPr/>
        </p:nvGraphicFramePr>
        <p:xfrm>
          <a:off x="192088" y="1023938"/>
          <a:ext cx="11780837" cy="6162675"/>
        </p:xfrm>
        <a:graphic>
          <a:graphicData uri="http://schemas.openxmlformats.org/drawingml/2006/table">
            <a:tbl>
              <a:tblPr/>
              <a:tblGrid>
                <a:gridCol w="641350"/>
                <a:gridCol w="7562850"/>
                <a:gridCol w="3576637"/>
              </a:tblGrid>
              <a:tr h="289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Подача </a:t>
                      </a:r>
                      <a:r>
                        <a:rPr kumimoji="0" lang="ru-RU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заявления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 аттестационную комиссию Министерства образования и науки Республики Татарстан или в экспертную комиссию (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через информационную систему «Электронное образование в Республике Татарстан» в рамках централизованного приема)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Прохождение работником, планирующим аттестацию, </a:t>
                      </a:r>
                      <a:r>
                        <a:rPr kumimoji="0" lang="ru-RU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профессионального тестирования 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Профессиональное тестирование работник проходит после подачи заявления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II.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Экспертная оценка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профессиональной деятельности аттестуемого работника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179388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179388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  течение двух месяцев со дня издания приказа Министерства о проведении аттестации работника.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Calibri" pitchFamily="34" charset="0"/>
                      </a:endParaRPr>
                    </a:p>
                    <a:p>
                      <a:pPr marL="179388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28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Принятие аттестационной комиссией  Министерства решения  о соответствии /несоответствии уровня квалификации аттестуемого работника требованиям заявленной квалификационной категории (первой или высшей)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201613" y="300038"/>
            <a:ext cx="11887200" cy="64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необходимых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документов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для проведения  </a:t>
            </a:r>
            <a:endParaRPr lang="ru-RU" sz="20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аттестации педагогических работников Республики Татарстан:</a:t>
            </a:r>
            <a:endParaRPr lang="ru-RU" sz="200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- для подтверждения соответствия уровня квалификации педагогического работника требованиям заявленной квалификационной категории (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первой или высшей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):</a:t>
            </a:r>
            <a:endParaRPr lang="ru-RU" sz="200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1.    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Заявление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работника по установленной форме.</a:t>
            </a:r>
            <a:endParaRPr lang="ru-RU" sz="200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2.   </a:t>
            </a:r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аттестационного </a:t>
            </a:r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тестирования.</a:t>
            </a:r>
            <a:endParaRPr lang="ru-RU" sz="200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3.  </a:t>
            </a:r>
            <a:r>
              <a:rPr lang="ru-RU" sz="2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Карта результативности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профессиональной деятельности педагогического работника Республики Татарстан.</a:t>
            </a:r>
            <a:endParaRPr lang="ru-RU" sz="200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4. </a:t>
            </a:r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 и лист экспертной оценки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базовых педагогических компетентностей аттестуемого работника (оформляется экспертами на аттестуемого работника, </a:t>
            </a:r>
            <a:r>
              <a:rPr lang="ru-RU" sz="2000" b="1" i="1" u="sng">
                <a:latin typeface="Times New Roman" pitchFamily="18" charset="0"/>
                <a:cs typeface="Times New Roman" pitchFamily="18" charset="0"/>
              </a:rPr>
              <a:t>впервые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заявившегося на </a:t>
            </a:r>
            <a:r>
              <a:rPr lang="ru-RU" sz="2000" u="sng">
                <a:latin typeface="Times New Roman" pitchFamily="18" charset="0"/>
                <a:cs typeface="Times New Roman" pitchFamily="18" charset="0"/>
              </a:rPr>
              <a:t>первую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000" u="sng">
                <a:latin typeface="Times New Roman" pitchFamily="18" charset="0"/>
                <a:cs typeface="Times New Roman" pitchFamily="18" charset="0"/>
              </a:rPr>
              <a:t>высшую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квалификационную категорию).</a:t>
            </a:r>
            <a:endParaRPr lang="ru-RU" sz="200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5.  Копия заверенного </a:t>
            </a:r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аттестационного листа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>
                <a:latin typeface="Times New Roman" pitchFamily="18" charset="0"/>
                <a:cs typeface="Times New Roman" pitchFamily="18" charset="0"/>
              </a:rPr>
              <a:t>для высшей категории.</a:t>
            </a:r>
            <a:endParaRPr lang="ru-RU" sz="200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6. </a:t>
            </a:r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Справка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(свидетельство) о </a:t>
            </a:r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ведении инновационной и экспериментальной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работы на </a:t>
            </a:r>
            <a:r>
              <a:rPr lang="ru-RU" sz="2000" u="sng">
                <a:latin typeface="Times New Roman" pitchFamily="18" charset="0"/>
                <a:cs typeface="Times New Roman" pitchFamily="18" charset="0"/>
              </a:rPr>
              <a:t>высшую квалификационную категорию.</a:t>
            </a:r>
            <a:endParaRPr lang="ru-RU" sz="2000" u="sng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107000"/>
              </a:lnSpc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7.Документ, подтверждающий </a:t>
            </a:r>
            <a:r>
              <a:rPr lang="ru-RU" sz="2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участие обучающихся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(воспитанников) аттестуемого педагогического работника в олимпиадах, смотрах, конкурсах, соревнованиях, проходивших в течение последних пяти лет перед аттестацией на </a:t>
            </a:r>
            <a:r>
              <a:rPr lang="ru-RU" sz="2000" u="sng">
                <a:latin typeface="Times New Roman" pitchFamily="18" charset="0"/>
                <a:cs typeface="Times New Roman" pitchFamily="18" charset="0"/>
              </a:rPr>
              <a:t>высшую квалификационную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категорию.</a:t>
            </a:r>
            <a:endParaRPr lang="ru-RU" sz="200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106363" y="0"/>
            <a:ext cx="11947525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  <a:endParaRPr lang="ru-RU" sz="2800" u="sng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приказ</a:t>
            </a:r>
            <a:r>
              <a:rPr lang="ru-RU" sz="2800" u="sng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Министерства образования и науки </a:t>
            </a:r>
            <a:r>
              <a:rPr lang="ru-RU" sz="2800" u="sng"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07 апреля 2014 г. № 276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«О порядке проведения аттестации педагогических работников организаций, осуществляющих образовательную деятельность»</a:t>
            </a:r>
            <a:endParaRPr lang="ru-RU" sz="2800">
              <a:latin typeface="Calibri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- приказ Министерства образования и науки </a:t>
            </a:r>
            <a:r>
              <a:rPr lang="ru-RU" sz="2800" u="sng">
                <a:latin typeface="Times New Roman" pitchFamily="18" charset="0"/>
                <a:cs typeface="Times New Roman" pitchFamily="18" charset="0"/>
              </a:rPr>
              <a:t>Республики Татарстан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25 июля  2014 г. № 4231/14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«Об утверждении  Административного регламента Министерства образования и науки Республики Татарстан по предоставлению государственной услуги по аттестации педагогических работников организаций, осуществляющих образовательную деятельность в Республике Татарстан, в целях установления квалификационной категории»</a:t>
            </a:r>
            <a:endParaRPr lang="ru-RU" sz="28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клон">
  <a:themeElements>
    <a:clrScheme name="Склон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Склон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Склон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419</Words>
  <Application>Microsoft Office PowerPoint</Application>
  <PresentationFormat>Произвольный</PresentationFormat>
  <Paragraphs>51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Verdana</vt:lpstr>
      <vt:lpstr>Arial</vt:lpstr>
      <vt:lpstr>Wingdings</vt:lpstr>
      <vt:lpstr>Calibri</vt:lpstr>
      <vt:lpstr>Times New Roman</vt:lpstr>
      <vt:lpstr>Склон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Римма Халимовна</dc:creator>
  <cp:lastModifiedBy>гузель</cp:lastModifiedBy>
  <cp:revision>8</cp:revision>
  <dcterms:created xsi:type="dcterms:W3CDTF">2015-12-28T06:45:29Z</dcterms:created>
  <dcterms:modified xsi:type="dcterms:W3CDTF">2015-12-28T08:23:12Z</dcterms:modified>
</cp:coreProperties>
</file>